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7" r:id="rId4"/>
    <p:sldId id="269" r:id="rId5"/>
    <p:sldId id="270" r:id="rId6"/>
    <p:sldId id="268" r:id="rId7"/>
    <p:sldId id="271" r:id="rId8"/>
    <p:sldId id="266" r:id="rId9"/>
  </p:sldIdLst>
  <p:sldSz cx="9144000" cy="5143500" type="screen16x9"/>
  <p:notesSz cx="6858000" cy="9144000"/>
  <p:embeddedFontLst>
    <p:embeddedFont>
      <p:font typeface="Lato" panose="020F0502020204030203" pitchFamily="34" charset="0"/>
      <p:regular r:id="rId11"/>
      <p:bold r:id="rId12"/>
      <p:italic r:id="rId13"/>
      <p:boldItalic r:id="rId14"/>
    </p:embeddedFont>
    <p:embeddedFont>
      <p:font typeface="Raleway" panose="020F0502020204030204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5" roundtripDataSignature="AMtx7mhURxB0LRLjFr+DuZONWGQtEPB6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1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22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22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22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2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14"/>
          <p:cNvSpPr txBox="1">
            <a:spLocks noGrp="1"/>
          </p:cNvSpPr>
          <p:nvPr>
            <p:ph type="title"/>
          </p:nvPr>
        </p:nvSpPr>
        <p:spPr>
          <a:xfrm>
            <a:off x="729450" y="610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3" name="Google Shape;23;p14"/>
          <p:cNvSpPr txBox="1">
            <a:spLocks noGrp="1"/>
          </p:cNvSpPr>
          <p:nvPr>
            <p:ph type="body" idx="1"/>
          </p:nvPr>
        </p:nvSpPr>
        <p:spPr>
          <a:xfrm>
            <a:off x="729450" y="1338350"/>
            <a:ext cx="7688700" cy="30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1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1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" name="Google Shape;33;p1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1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1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" name="Google Shape;42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45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" name="Google Shape;49;p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1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1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18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18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1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19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1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19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" name="Google Shape;63;p2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2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20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20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2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1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2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US" dirty="0"/>
              <a:t>CS4232 Lab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US" dirty="0"/>
              <a:t>Week 8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>
            <a:spLocks noGrp="1"/>
          </p:cNvSpPr>
          <p:nvPr>
            <p:ph type="body" idx="1"/>
          </p:nvPr>
        </p:nvSpPr>
        <p:spPr>
          <a:xfrm>
            <a:off x="729450" y="1338350"/>
            <a:ext cx="7688700" cy="30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 dirty="0"/>
              <a:t>[This Week]</a:t>
            </a:r>
            <a:endParaRPr dirty="0"/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-US" dirty="0"/>
              <a:t>GLCM-based Texture Analysis</a:t>
            </a: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-US" altLang="zh-CN" dirty="0"/>
              <a:t>Laws Filters</a:t>
            </a: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-US" dirty="0"/>
              <a:t>Gabor Filters</a:t>
            </a:r>
            <a:endParaRPr dirty="0"/>
          </a:p>
        </p:txBody>
      </p:sp>
      <p:sp>
        <p:nvSpPr>
          <p:cNvPr id="92" name="Google Shape;92;p2"/>
          <p:cNvSpPr txBox="1">
            <a:spLocks noGrp="1"/>
          </p:cNvSpPr>
          <p:nvPr>
            <p:ph type="title"/>
          </p:nvPr>
        </p:nvSpPr>
        <p:spPr>
          <a:xfrm>
            <a:off x="729450" y="610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/>
              <a:t>Lab Content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E4426D-9B93-5688-D40A-F361F4D8B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SG" dirty="0"/>
              <a:t>GLCM</a:t>
            </a:r>
            <a:endParaRPr lang="zh-SG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0385FB0-5D88-7F59-D66E-F1AE308008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SG" dirty="0"/>
              <a:t>Grey-level Co-occurrence Matrices</a:t>
            </a:r>
          </a:p>
          <a:p>
            <a:endParaRPr lang="en-US" altLang="zh-SG" dirty="0"/>
          </a:p>
          <a:p>
            <a:pPr lvl="1"/>
            <a:r>
              <a:rPr lang="en-US" altLang="zh-SG" dirty="0"/>
              <a:t>Co-occurrence matrix methods are based on the repeated occurrence of some gray-level configuration in the texture; </a:t>
            </a:r>
          </a:p>
          <a:p>
            <a:pPr lvl="1"/>
            <a:r>
              <a:rPr lang="en-US" altLang="zh-SG" dirty="0"/>
              <a:t>This configuration varies rapidly with distance in fine textures and slowly in coarse textures. </a:t>
            </a:r>
            <a:endParaRPr lang="zh-SG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F9CD39E-6BC5-B471-0119-70C94BC6E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9127" y="2625425"/>
            <a:ext cx="4405745" cy="2340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166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7E8034-98CF-69E0-606D-586E27B68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SG" dirty="0"/>
              <a:t>Functions to be applied on GLCM matrices: </a:t>
            </a:r>
            <a:br>
              <a:rPr lang="en-SG" altLang="zh-SG" dirty="0"/>
            </a:br>
            <a:endParaRPr lang="zh-SG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0D2694F-3251-5C2D-8DA2-AAD4C775E0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SG" alt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4051CC1F-E446-5487-F83C-3DFA4C0E8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850" y="1338350"/>
            <a:ext cx="7945373" cy="3658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020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C781A3-5EB7-8F8B-B3BB-8D3BDCF19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zh-SG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FC91CDC-4AAD-7FBD-B965-76642F9661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SG" dirty="0"/>
              <a:t>If the element values ​​of the co-occurrence matrix are similar, the energy is small, indicating a fine texture; if some values ​​are larger and some are smaller, the energy is larger, indicating a uniformly changing texture.</a:t>
            </a:r>
            <a:endParaRPr lang="zh-SG" altLang="en-US" dirty="0"/>
          </a:p>
        </p:txBody>
      </p:sp>
    </p:spTree>
    <p:extLst>
      <p:ext uri="{BB962C8B-B14F-4D97-AF65-F5344CB8AC3E}">
        <p14:creationId xmlns:p14="http://schemas.microsoft.com/office/powerpoint/2010/main" val="2078640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92;p2">
            <a:extLst>
              <a:ext uri="{FF2B5EF4-FFF2-40B4-BE49-F238E27FC236}">
                <a16:creationId xmlns:a16="http://schemas.microsoft.com/office/drawing/2014/main" id="{1FF8BA5F-ABA2-D633-6A7A-7700239DE2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450" y="6101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dirty="0"/>
              <a:t>Example</a:t>
            </a:r>
            <a:endParaRPr dirty="0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C77286E8-588D-E3DE-4B87-95E0E859F0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7458" y="3831658"/>
            <a:ext cx="1851469" cy="15388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SG" sz="1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(F1,F2) = (7975.0, 896106400.0</a:t>
            </a:r>
            <a:r>
              <a:rPr kumimoji="0" lang="en-US" altLang="zh-SG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)</a:t>
            </a:r>
            <a:endParaRPr kumimoji="0" lang="zh-SG" altLang="zh-SG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FC39BFB0-940A-8DB6-2EDB-BA3D521BC7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3256" y="1937529"/>
            <a:ext cx="1745671" cy="15388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SG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(F1,F2) =(1005.0, 76882028.0)</a:t>
            </a:r>
            <a:endParaRPr kumimoji="0" lang="zh-SG" altLang="zh-SG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2D514FF5-DC03-C933-0FC3-1B00BCC862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SG" altLang="zh-SG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9344F472-71BE-7087-3AAA-AEFE2D08C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7975" y="3191423"/>
            <a:ext cx="1829498" cy="1782209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E2AE5DA4-4578-609A-7D18-6B8497EF48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2255" y="3191423"/>
            <a:ext cx="1829498" cy="1811935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23522800-8529-FA1E-A36B-3C926ADA74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2255" y="1028825"/>
            <a:ext cx="1829498" cy="1763878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93A4E5DD-F2FC-BEB2-A360-0815B0B7D0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0064" y="1022752"/>
            <a:ext cx="1829498" cy="1820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557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69F931-6356-12E1-E03A-2566B6AD8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SG" b="1" i="0" dirty="0">
                <a:solidFill>
                  <a:srgbClr val="000000"/>
                </a:solidFill>
                <a:effectLst/>
                <a:latin typeface="Raleway" panose="020F0502020204030204" pitchFamily="2" charset="0"/>
              </a:rPr>
              <a:t>Gabor Filters:</a:t>
            </a:r>
            <a:br>
              <a:rPr lang="en-US" altLang="zh-SG" b="1" i="0" dirty="0">
                <a:solidFill>
                  <a:srgbClr val="000000"/>
                </a:solidFill>
                <a:effectLst/>
                <a:latin typeface="Raleway" panose="020F0502020204030204" pitchFamily="2" charset="0"/>
              </a:rPr>
            </a:br>
            <a:br>
              <a:rPr lang="en-US" altLang="zh-CN" dirty="0">
                <a:latin typeface="Raleway" panose="020F0502020204030204" pitchFamily="2" charset="0"/>
              </a:rPr>
            </a:br>
            <a:endParaRPr lang="zh-SG" altLang="en-US" dirty="0">
              <a:latin typeface="Raleway" panose="020F0502020204030204" pitchFamily="2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9CCE8D7-5DEC-34BB-0A8E-00E5806111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SG" b="0" i="0" dirty="0">
                <a:solidFill>
                  <a:srgbClr val="20212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Gabor filters are </a:t>
            </a:r>
            <a:r>
              <a:rPr lang="en-US" altLang="zh-SG" b="0" i="0" dirty="0">
                <a:solidFill>
                  <a:srgbClr val="040C28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representation of the conversions of an image using filters that apply different variations of scales and orientations</a:t>
            </a:r>
            <a:r>
              <a:rPr lang="en-US" altLang="zh-SG" b="0" i="0" dirty="0">
                <a:solidFill>
                  <a:srgbClr val="20212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endParaRPr lang="zh-SG" altLang="en-US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5F030F7-3FF1-0F20-CE13-06F5F6A64F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850" y="2273639"/>
            <a:ext cx="2430493" cy="242651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96246C9-07BE-8237-E69D-DEF1F6B03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4343" y="2273639"/>
            <a:ext cx="2426515" cy="242651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68891ED-FF75-C545-22FC-D519EDF8B3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7195" y="2273639"/>
            <a:ext cx="2426515" cy="2426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645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1"/>
          <p:cNvSpPr txBox="1">
            <a:spLocks noGrp="1"/>
          </p:cNvSpPr>
          <p:nvPr>
            <p:ph type="title"/>
          </p:nvPr>
        </p:nvSpPr>
        <p:spPr>
          <a:xfrm>
            <a:off x="727650" y="20365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dirty="0"/>
              <a:t>End of Lab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158</Words>
  <Application>Microsoft Office PowerPoint</Application>
  <PresentationFormat>全屏显示(16:9)</PresentationFormat>
  <Paragraphs>20</Paragraphs>
  <Slides>8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Raleway</vt:lpstr>
      <vt:lpstr>Arial</vt:lpstr>
      <vt:lpstr>Lato</vt:lpstr>
      <vt:lpstr>Streamline</vt:lpstr>
      <vt:lpstr>CS4232 Lab  Week 8</vt:lpstr>
      <vt:lpstr>Lab Content</vt:lpstr>
      <vt:lpstr>GLCM</vt:lpstr>
      <vt:lpstr>Functions to be applied on GLCM matrices:  </vt:lpstr>
      <vt:lpstr>PowerPoint 演示文稿</vt:lpstr>
      <vt:lpstr>Example</vt:lpstr>
      <vt:lpstr>Gabor Filters:  </vt:lpstr>
      <vt:lpstr>End of Lab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CS4232 Lab  Week 8</dc:title>
  <cp:lastModifiedBy>Liang Weida</cp:lastModifiedBy>
  <cp:revision>3</cp:revision>
  <dcterms:modified xsi:type="dcterms:W3CDTF">2023-10-01T11:32:21Z</dcterms:modified>
</cp:coreProperties>
</file>